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2" r:id="rId2"/>
    <p:sldId id="257" r:id="rId3"/>
    <p:sldId id="259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73" r:id="rId13"/>
    <p:sldId id="275" r:id="rId14"/>
    <p:sldId id="276" r:id="rId15"/>
    <p:sldId id="277" r:id="rId16"/>
    <p:sldId id="278" r:id="rId17"/>
    <p:sldId id="279" r:id="rId18"/>
    <p:sldId id="285" r:id="rId19"/>
    <p:sldId id="286" r:id="rId20"/>
    <p:sldId id="283" r:id="rId21"/>
    <p:sldId id="284" r:id="rId22"/>
    <p:sldId id="282" r:id="rId23"/>
    <p:sldId id="281" r:id="rId24"/>
  </p:sldIdLst>
  <p:sldSz cx="12192000" cy="6858000"/>
  <p:notesSz cx="6858000" cy="9144000"/>
  <p:embeddedFontLst>
    <p:embeddedFont>
      <p:font typeface="Pretendard Medium" panose="02000603000000020004" pitchFamily="50" charset="-127"/>
      <p:regular r:id="rId25"/>
    </p:embeddedFont>
    <p:embeddedFont>
      <p:font typeface="Pretendard SemiBold" panose="02000703000000020004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15E5A-E322-CED9-DDEA-F5643189F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053720-8FB1-0E5C-E71F-FF032F01F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E2546-5127-94EC-CC5F-F010369B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E5E86-113F-51A5-6705-BD1A1251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D57458-2A1B-DA18-445B-2373CFC9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36AEFE-A82C-627B-2DE7-206A655D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EA1E78-5CE8-059C-3E11-61E8BC94A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28736-A8D3-E101-F4CD-EAAF959F6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1C12B-CA32-6384-27FF-7B2BF32A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A6F0D-73D8-86EA-1BCA-4EB788EA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0705E1-835A-C782-1D1C-D241CE30F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41F2BC-3A5A-C273-7A38-8D948BEB0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5169EA-6230-EE46-B125-FFF0716B3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D76A2-7707-4F44-31C7-558580DBC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4AF36C-D01E-8F7D-C6E5-C22F3C9E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26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B36E9-97DD-C583-6E19-4A99C91D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FAB72-2E38-02ED-00A8-71940CF4F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41299-F093-06EB-EA6E-272C67B3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B9454-82FD-2038-932F-D97614B8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56488-E777-444A-3845-0084A083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67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9DEE4-64D1-5CE6-1C18-FBB73F8E1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0AD29A-561B-9386-16A9-98D66D166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DE829-A603-F532-70AB-F71C6F96C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A52A0E-64E6-4331-A0E5-DDCB5E82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5EB04-E546-8227-11D9-89480F55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33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FF6A0-FA8E-013F-7E92-967D75F3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D56FEB-2704-3BCD-7DA4-D2755369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1A10B4-6301-2299-0183-330FD7837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81688A-EFEE-5F82-14A4-43B8604E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F9C25B-94D1-E510-AD6E-99AB03B48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A6A97D-6BB2-DDBE-1D04-AACE1A95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866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1B4A6-76E3-5659-F4E8-84F65F5D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FB6E4C-D390-799A-19E6-7FCB6FE90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6EB286-E61F-D70B-AE1D-2ED309CF5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87E13D-E07B-1D98-5DAD-B8B19BC2A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49C7A8-2F57-CC86-FAEB-1FAB6C3A5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13DF18-FA08-B0D6-3574-26A6F84F6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C50C9F1-6F22-F1BB-C1E2-99A4300F9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06C1499-6BC4-F3AC-1703-AD1B4109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72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B0AB7-DB68-7536-B2EE-CB3581482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8DF309-4BCE-DC01-EEB2-F0C58AA2F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EFF253-42C8-F981-AC11-4B09D3F6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2DF8A3-4640-CDAE-06CD-8180E522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3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147651-1492-4B8B-7AD4-28A08026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3919E2-295C-7081-F3F0-DFB137403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DE84B-996F-7D06-84AC-D0F0A126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5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396BD-55A7-B23A-5776-FB6EAEE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F8EEFD-23D2-FE09-595B-82360C603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E0CD55-C184-A831-6B5C-7A8A54D8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BC40E6-A36F-8C26-44D2-8ACC44AB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C9477A-A458-53F4-74F1-6BCF42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4A3D2A-088F-B8D2-DBBB-68D0936F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4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84A0C-03BD-7933-7C90-C101A8FC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7FD803-924E-580E-E60B-F6042260C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9B8E56-3CFF-F5B3-8AF3-60EEA170C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6AA13-7032-848E-0592-D31F7A64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A52557-E68A-633E-137F-F8BCA45CF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D3351E-CC0B-F567-C114-4D12A099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04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82D4AB-DFE7-1190-3588-F0A67292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D2A829-99A8-B22B-8FEF-B18343EEA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C81BB-6025-7FCB-E7E5-529571F43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60A571-E440-425A-AC74-9B589941822C}" type="datetimeFigureOut">
              <a:rPr lang="ko-KR" altLang="en-US" smtClean="0"/>
              <a:t>2024-04-12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B5E99-9DE4-F0CE-143B-78EF9F451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31E09-A69A-3315-1EE1-A0336CE73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D0825A-F0D5-418F-9D22-D625BA2BAE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71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5EFA4-B887-7FC3-BA15-1F5B171AA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34872"/>
            <a:ext cx="9144000" cy="1080528"/>
          </a:xfrm>
        </p:spPr>
        <p:txBody>
          <a:bodyPr/>
          <a:lstStyle/>
          <a:p>
            <a:r>
              <a:rPr lang="en-US" altLang="ko-KR" b="0" i="0" dirty="0">
                <a:solidFill>
                  <a:srgbClr val="050A30"/>
                </a:solidFill>
                <a:effectLst/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Chatbot Optimization</a:t>
            </a:r>
            <a:endParaRPr lang="ko-KR" altLang="en-US" dirty="0">
              <a:solidFill>
                <a:srgbClr val="050A3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32D751-F40E-4E3C-3CEC-65180C53C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7475"/>
            <a:ext cx="9144000" cy="88031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신한</a:t>
            </a:r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DS </a:t>
            </a:r>
            <a:r>
              <a:rPr lang="ko-KR" altLang="en-US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금융 </a:t>
            </a:r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SW</a:t>
            </a:r>
            <a:r>
              <a:rPr lang="ko-KR" altLang="en-US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아카데미 </a:t>
            </a:r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r>
              <a:rPr lang="ko-KR" altLang="en-US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</a:t>
            </a:r>
            <a:endParaRPr lang="en-US" altLang="ko-KR" sz="2000" dirty="0">
              <a:solidFill>
                <a:srgbClr val="050A3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정민교</a:t>
            </a:r>
          </a:p>
        </p:txBody>
      </p:sp>
      <p:pic>
        <p:nvPicPr>
          <p:cNvPr id="5" name="그림 4" descr="그래픽, 원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FAAD88D3-6907-8FCF-5C5E-A70224E1D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29" y="990259"/>
            <a:ext cx="2438741" cy="243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437390C-0FB2-5929-D91A-A65E2FBD5BE9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Service logic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6A6D54-C74D-38D0-A66E-70906993F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4030" y="2375647"/>
            <a:ext cx="9703940" cy="338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1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437390C-0FB2-5929-D91A-A65E2FBD5BE9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ERD</a:t>
            </a:r>
          </a:p>
        </p:txBody>
      </p:sp>
      <p:pic>
        <p:nvPicPr>
          <p:cNvPr id="8" name="그림 7" descr="텍스트, 스크린샷, 득점판, 디자인이(가) 표시된 사진&#10;&#10;자동 생성된 설명">
            <a:extLst>
              <a:ext uri="{FF2B5EF4-FFF2-40B4-BE49-F238E27FC236}">
                <a16:creationId xmlns:a16="http://schemas.microsoft.com/office/drawing/2014/main" id="{A10247A4-2ED3-D9F1-DDCA-6AA494916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27241" r="4780"/>
          <a:stretch/>
        </p:blipFill>
        <p:spPr>
          <a:xfrm>
            <a:off x="502023" y="1945341"/>
            <a:ext cx="11187954" cy="365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Program views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Home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1D4D924-F071-1E14-AB68-EBCC3E44F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5" y="2792501"/>
            <a:ext cx="3187513" cy="1947550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1DD5AB2-492A-2AD0-599A-6DEDF912F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42" y="1919810"/>
            <a:ext cx="3187513" cy="1745382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9F108E-0732-05B2-054E-7C321423D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41" y="3766276"/>
            <a:ext cx="3187513" cy="194755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62105BA-8E30-73CC-293A-AE78FB1EA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417" y="1919810"/>
            <a:ext cx="3187513" cy="1745382"/>
          </a:xfrm>
          <a:prstGeom prst="rect">
            <a:avLst/>
          </a:prstGeom>
        </p:spPr>
      </p:pic>
      <p:pic>
        <p:nvPicPr>
          <p:cNvPr id="14" name="그림 1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857FF56-3B40-0B18-C38B-A89D4DA73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417" y="3766276"/>
            <a:ext cx="3187513" cy="1745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EE0D03-49B4-20E6-ADB4-BB0F696354AA}"/>
              </a:ext>
            </a:extLst>
          </p:cNvPr>
          <p:cNvSpPr txBox="1"/>
          <p:nvPr/>
        </p:nvSpPr>
        <p:spPr>
          <a:xfrm>
            <a:off x="744065" y="5821396"/>
            <a:ext cx="3187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4B0A08-EB7D-B43F-4F66-A71DD5711DB8}"/>
              </a:ext>
            </a:extLst>
          </p:cNvPr>
          <p:cNvSpPr txBox="1"/>
          <p:nvPr/>
        </p:nvSpPr>
        <p:spPr>
          <a:xfrm>
            <a:off x="4502241" y="5814910"/>
            <a:ext cx="3187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Registration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63648B-74F9-D813-1133-784AB1D59D7D}"/>
              </a:ext>
            </a:extLst>
          </p:cNvPr>
          <p:cNvSpPr txBox="1"/>
          <p:nvPr/>
        </p:nvSpPr>
        <p:spPr>
          <a:xfrm>
            <a:off x="8260417" y="5821396"/>
            <a:ext cx="3187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297184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Program views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Menu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4D924-F071-1E14-AB68-EBCC3E44F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8135" y="2587737"/>
            <a:ext cx="3187513" cy="2364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EE0D03-49B4-20E6-ADB4-BB0F696354AA}"/>
              </a:ext>
            </a:extLst>
          </p:cNvPr>
          <p:cNvSpPr txBox="1"/>
          <p:nvPr/>
        </p:nvSpPr>
        <p:spPr>
          <a:xfrm>
            <a:off x="1550888" y="5582234"/>
            <a:ext cx="3187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Menu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63648B-74F9-D813-1133-784AB1D59D7D}"/>
              </a:ext>
            </a:extLst>
          </p:cNvPr>
          <p:cNvSpPr txBox="1"/>
          <p:nvPr/>
        </p:nvSpPr>
        <p:spPr>
          <a:xfrm>
            <a:off x="7138586" y="5582234"/>
            <a:ext cx="3187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Make new chat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FBA46D8-AC74-D097-FDA1-8594CDF4D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80" y="2091086"/>
            <a:ext cx="5090526" cy="335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00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Program views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Menu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4D924-F071-1E14-AB68-EBCC3E44F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8135" y="2587737"/>
            <a:ext cx="3187513" cy="23647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EE0D03-49B4-20E6-ADB4-BB0F696354AA}"/>
              </a:ext>
            </a:extLst>
          </p:cNvPr>
          <p:cNvSpPr txBox="1"/>
          <p:nvPr/>
        </p:nvSpPr>
        <p:spPr>
          <a:xfrm>
            <a:off x="1550888" y="5582234"/>
            <a:ext cx="3187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Menu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63648B-74F9-D813-1133-784AB1D59D7D}"/>
              </a:ext>
            </a:extLst>
          </p:cNvPr>
          <p:cNvSpPr txBox="1"/>
          <p:nvPr/>
        </p:nvSpPr>
        <p:spPr>
          <a:xfrm>
            <a:off x="7138586" y="5582234"/>
            <a:ext cx="3187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Continue</a:t>
            </a: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587D6DD-8095-238E-F08F-7D47F5BDA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17" y="2677384"/>
            <a:ext cx="5896176" cy="22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Program views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Management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E0D03-49B4-20E6-ADB4-BB0F696354AA}"/>
              </a:ext>
            </a:extLst>
          </p:cNvPr>
          <p:cNvSpPr txBox="1"/>
          <p:nvPr/>
        </p:nvSpPr>
        <p:spPr>
          <a:xfrm>
            <a:off x="1550887" y="5426393"/>
            <a:ext cx="318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Management</a:t>
            </a:r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4C077A1-C609-7B03-6D69-AF400F2B3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32" y="2622229"/>
            <a:ext cx="3473824" cy="2366100"/>
          </a:xfrm>
          <a:prstGeom prst="rect">
            <a:avLst/>
          </a:prstGeom>
        </p:spPr>
      </p:pic>
      <p:pic>
        <p:nvPicPr>
          <p:cNvPr id="10" name="그림 9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2979BC7-551F-4FA7-6117-2651F3F7B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22" y="1805764"/>
            <a:ext cx="4805082" cy="1666110"/>
          </a:xfrm>
          <a:prstGeom prst="rect">
            <a:avLst/>
          </a:prstGeom>
        </p:spPr>
      </p:pic>
      <p:pic>
        <p:nvPicPr>
          <p:cNvPr id="12" name="그림 1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EDEA00C-DB81-F306-AAF0-98CBAF429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22" y="3595019"/>
            <a:ext cx="4818803" cy="1708229"/>
          </a:xfrm>
          <a:prstGeom prst="rect">
            <a:avLst/>
          </a:prstGeom>
        </p:spPr>
      </p:pic>
      <p:pic>
        <p:nvPicPr>
          <p:cNvPr id="14" name="그림 13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7128513-EA31-238F-0325-8DA48828B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26393"/>
            <a:ext cx="4818803" cy="9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20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Program views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Management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E0D03-49B4-20E6-ADB4-BB0F696354AA}"/>
              </a:ext>
            </a:extLst>
          </p:cNvPr>
          <p:cNvSpPr txBox="1"/>
          <p:nvPr/>
        </p:nvSpPr>
        <p:spPr>
          <a:xfrm>
            <a:off x="791975" y="5197624"/>
            <a:ext cx="318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User management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6F144B9-A7AD-8996-F0A9-2C1369833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" y="2737431"/>
            <a:ext cx="3473824" cy="2135693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2597AC-BD4B-6C16-FC74-89BF404A7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88" y="2857066"/>
            <a:ext cx="3473824" cy="1896424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D173110-E9C7-4389-88D2-1C7B19F6B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56" y="2857066"/>
            <a:ext cx="3473824" cy="1896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9E59F-C9BD-2E99-480D-C0C9D127091F}"/>
              </a:ext>
            </a:extLst>
          </p:cNvPr>
          <p:cNvSpPr txBox="1"/>
          <p:nvPr/>
        </p:nvSpPr>
        <p:spPr>
          <a:xfrm>
            <a:off x="4502243" y="5197624"/>
            <a:ext cx="318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Update password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0C583-3AF2-B203-529F-E81E01C5F166}"/>
              </a:ext>
            </a:extLst>
          </p:cNvPr>
          <p:cNvSpPr txBox="1"/>
          <p:nvPr/>
        </p:nvSpPr>
        <p:spPr>
          <a:xfrm>
            <a:off x="8212512" y="5222762"/>
            <a:ext cx="318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Withdrawal</a:t>
            </a:r>
          </a:p>
        </p:txBody>
      </p:sp>
    </p:spTree>
    <p:extLst>
      <p:ext uri="{BB962C8B-B14F-4D97-AF65-F5344CB8AC3E}">
        <p14:creationId xmlns:p14="http://schemas.microsoft.com/office/powerpoint/2010/main" val="169814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Program views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Chat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8DD5590-DB70-0A0C-2FF0-B6833B82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4" y="2233167"/>
            <a:ext cx="7832912" cy="32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78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Additional features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generate name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2A573319-0401-81A7-F1ED-F64412616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1" y="2367905"/>
            <a:ext cx="5060889" cy="3030750"/>
          </a:xfrm>
          <a:prstGeom prst="rect">
            <a:avLst/>
          </a:prstGeom>
        </p:spPr>
      </p:pic>
      <p:pic>
        <p:nvPicPr>
          <p:cNvPr id="14" name="그림 1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B280F74-351B-4762-4360-AF6A8DA8F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10" y="2646490"/>
            <a:ext cx="5060889" cy="2473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474AC8-69C0-DEFD-20A1-55BBD32A93FC}"/>
              </a:ext>
            </a:extLst>
          </p:cNvPr>
          <p:cNvSpPr txBox="1"/>
          <p:nvPr/>
        </p:nvSpPr>
        <p:spPr>
          <a:xfrm>
            <a:off x="7061976" y="5437295"/>
            <a:ext cx="359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"Request for Lunch Recommendation and Curry Recipe Instructions"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11CF1-8FD6-742F-5599-6C357C0ACAC2}"/>
              </a:ext>
            </a:extLst>
          </p:cNvPr>
          <p:cNvSpPr txBox="1"/>
          <p:nvPr/>
        </p:nvSpPr>
        <p:spPr>
          <a:xfrm>
            <a:off x="1539264" y="5714294"/>
            <a:ext cx="359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116624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Additional features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Stream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1030" name="Picture 6" descr="제목 없는 동영상 - Clipchamp로 제작 (2).mp4 [video-to-gif output image]">
            <a:extLst>
              <a:ext uri="{FF2B5EF4-FFF2-40B4-BE49-F238E27FC236}">
                <a16:creationId xmlns:a16="http://schemas.microsoft.com/office/drawing/2014/main" id="{B65DB8B5-60B0-9BFB-8341-679AE4C0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9"/>
          <a:stretch/>
        </p:blipFill>
        <p:spPr bwMode="auto">
          <a:xfrm>
            <a:off x="6583218" y="2661854"/>
            <a:ext cx="4955309" cy="24225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제목 없는 동영상 - Clipchamp로 제작 (3).mp4 [video-to-gif output image]">
            <a:extLst>
              <a:ext uri="{FF2B5EF4-FFF2-40B4-BE49-F238E27FC236}">
                <a16:creationId xmlns:a16="http://schemas.microsoft.com/office/drawing/2014/main" id="{936B0C7F-366A-2A5E-CF5E-691D93D2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12319" b="1138"/>
          <a:stretch/>
        </p:blipFill>
        <p:spPr bwMode="auto">
          <a:xfrm>
            <a:off x="828962" y="2661855"/>
            <a:ext cx="4955309" cy="24225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28751-9B06-84B1-0EF8-DEA99024B4C8}"/>
              </a:ext>
            </a:extLst>
          </p:cNvPr>
          <p:cNvSpPr txBox="1"/>
          <p:nvPr/>
        </p:nvSpPr>
        <p:spPr>
          <a:xfrm>
            <a:off x="1511235" y="5372548"/>
            <a:ext cx="359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Stream 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D8AE2-54F5-825E-3BE7-AB93AC2D6F4F}"/>
              </a:ext>
            </a:extLst>
          </p:cNvPr>
          <p:cNvSpPr txBox="1"/>
          <p:nvPr/>
        </p:nvSpPr>
        <p:spPr>
          <a:xfrm>
            <a:off x="7265491" y="5372548"/>
            <a:ext cx="359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Stream on</a:t>
            </a:r>
          </a:p>
        </p:txBody>
      </p:sp>
    </p:spTree>
    <p:extLst>
      <p:ext uri="{BB962C8B-B14F-4D97-AF65-F5344CB8AC3E}">
        <p14:creationId xmlns:p14="http://schemas.microsoft.com/office/powerpoint/2010/main" val="170311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이미지">
            <a:extLst>
              <a:ext uri="{FF2B5EF4-FFF2-40B4-BE49-F238E27FC236}">
                <a16:creationId xmlns:a16="http://schemas.microsoft.com/office/drawing/2014/main" id="{81ABFEBC-668F-0873-E440-976DCDA5C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237" y="1800966"/>
            <a:ext cx="5193526" cy="43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0D5F9-757C-C8ED-8690-DDFFE06800A4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Inspiration</a:t>
            </a:r>
            <a:endParaRPr lang="ko-KR" altLang="en-US" sz="4400" dirty="0">
              <a:solidFill>
                <a:srgbClr val="050A3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B410F-E777-DBF6-794B-ED5A2114197D}"/>
              </a:ext>
            </a:extLst>
          </p:cNvPr>
          <p:cNvSpPr txBox="1"/>
          <p:nvPr/>
        </p:nvSpPr>
        <p:spPr>
          <a:xfrm>
            <a:off x="0" y="6427113"/>
            <a:ext cx="1219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Park, J. S., O'Brien, J. C., Cai, C. J., Morris, M. R., Liang, P., &amp; Bernstein, M. S. (2023). Generative Agents: Interactive Simulacra of Human Behavior. </a:t>
            </a:r>
            <a:r>
              <a:rPr lang="en-US" altLang="ko-KR" sz="105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The 36th Annual ACM Symposium on User Interface Software and Technology</a:t>
            </a:r>
            <a:r>
              <a:rPr lang="en-US" altLang="ko-KR" sz="105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(UIST ’23), October 29-November 1, San Francisco, CA, USA. </a:t>
            </a:r>
            <a:r>
              <a:rPr lang="en-US" altLang="ko-KR" sz="105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https://doi.org/10.1145/3586183.3606763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899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Source code : </a:t>
            </a:r>
            <a:r>
              <a:rPr lang="en-US" altLang="ko-KR" sz="280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OpenAIRequest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8" name="그림 7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75C8C466-50D7-CD42-E832-65C65D073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94" y="1790539"/>
            <a:ext cx="4710006" cy="4250044"/>
          </a:xfrm>
          <a:prstGeom prst="rect">
            <a:avLst/>
          </a:prstGeom>
        </p:spPr>
      </p:pic>
      <p:pic>
        <p:nvPicPr>
          <p:cNvPr id="10" name="그림 9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0C182997-0DBD-94AC-FAAE-FBDD3946A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2" y="1786553"/>
            <a:ext cx="3678740" cy="425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8149B0-87F7-41E2-DC3A-58AFF3FCD5C5}"/>
              </a:ext>
            </a:extLst>
          </p:cNvPr>
          <p:cNvSpPr txBox="1"/>
          <p:nvPr/>
        </p:nvSpPr>
        <p:spPr>
          <a:xfrm>
            <a:off x="1081194" y="6036598"/>
            <a:ext cx="471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chatbot : not stream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0D47ED-E9E3-D0E6-6877-6728B167E2BB}"/>
              </a:ext>
            </a:extLst>
          </p:cNvPr>
          <p:cNvSpPr txBox="1"/>
          <p:nvPr/>
        </p:nvSpPr>
        <p:spPr>
          <a:xfrm>
            <a:off x="6400802" y="6036598"/>
            <a:ext cx="367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chatbot : stream</a:t>
            </a:r>
          </a:p>
        </p:txBody>
      </p:sp>
    </p:spTree>
    <p:extLst>
      <p:ext uri="{BB962C8B-B14F-4D97-AF65-F5344CB8AC3E}">
        <p14:creationId xmlns:p14="http://schemas.microsoft.com/office/powerpoint/2010/main" val="3360765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Source code : </a:t>
            </a:r>
            <a:r>
              <a:rPr lang="en-US" altLang="ko-KR" sz="360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LogService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B3EB351B-975A-CF8B-9038-99FEB5F0F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8" y="2112816"/>
            <a:ext cx="3401321" cy="3179101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D875F73-C261-BF98-704F-21F0B6094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76" y="2503054"/>
            <a:ext cx="3590762" cy="2398629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5377551-7986-0D76-78F1-623567776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65" y="2503053"/>
            <a:ext cx="3590762" cy="2398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5C2808-8AB4-B8AC-A4A2-6BF524E44149}"/>
              </a:ext>
            </a:extLst>
          </p:cNvPr>
          <p:cNvSpPr txBox="1"/>
          <p:nvPr/>
        </p:nvSpPr>
        <p:spPr>
          <a:xfrm>
            <a:off x="611628" y="5798743"/>
            <a:ext cx="340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Cache, prompt </a:t>
            </a:r>
            <a:r>
              <a:rPr lang="ko-KR" altLang="en-US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제작</a:t>
            </a:r>
            <a:endParaRPr lang="en-US" altLang="ko-KR" dirty="0">
              <a:solidFill>
                <a:srgbClr val="050A3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D841B-2CC5-0E19-5F17-6470B48EBEF7}"/>
              </a:ext>
            </a:extLst>
          </p:cNvPr>
          <p:cNvSpPr txBox="1"/>
          <p:nvPr/>
        </p:nvSpPr>
        <p:spPr>
          <a:xfrm>
            <a:off x="4299276" y="5798743"/>
            <a:ext cx="359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Response</a:t>
            </a:r>
            <a:r>
              <a:rPr lang="ko-KR" altLang="en-US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생성 및 저장</a:t>
            </a:r>
            <a:endParaRPr lang="en-US" altLang="ko-KR" dirty="0">
              <a:solidFill>
                <a:srgbClr val="050A3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44EAD3-024E-E5F4-56A6-CA64522429C1}"/>
              </a:ext>
            </a:extLst>
          </p:cNvPr>
          <p:cNvSpPr txBox="1"/>
          <p:nvPr/>
        </p:nvSpPr>
        <p:spPr>
          <a:xfrm>
            <a:off x="8176365" y="5675634"/>
            <a:ext cx="359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Total token </a:t>
            </a:r>
            <a:r>
              <a:rPr lang="ko-KR" altLang="en-US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계산</a:t>
            </a:r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</a:p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Summary </a:t>
            </a:r>
            <a:r>
              <a:rPr lang="ko-KR" altLang="en-US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생성</a:t>
            </a:r>
            <a:endParaRPr lang="en-US" altLang="ko-KR" dirty="0">
              <a:solidFill>
                <a:srgbClr val="050A3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696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22D14-38B4-35A9-EA65-5D1A1E939B03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Improvements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0DDB20-BD9D-6FAB-F806-30DF4A7C9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12" y="2174167"/>
            <a:ext cx="4092686" cy="296625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BA09D68D-F8E8-DC6A-DFFF-73A2B041CB02}"/>
              </a:ext>
            </a:extLst>
          </p:cNvPr>
          <p:cNvGrpSpPr/>
          <p:nvPr/>
        </p:nvGrpSpPr>
        <p:grpSpPr>
          <a:xfrm>
            <a:off x="673719" y="2466028"/>
            <a:ext cx="5422281" cy="2382536"/>
            <a:chOff x="631621" y="2412537"/>
            <a:chExt cx="5422281" cy="23825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9EFF8F-E06C-5CB2-3429-7F3C5746166B}"/>
                </a:ext>
              </a:extLst>
            </p:cNvPr>
            <p:cNvSpPr txBox="1"/>
            <p:nvPr/>
          </p:nvSpPr>
          <p:spPr>
            <a:xfrm>
              <a:off x="631621" y="2412537"/>
              <a:ext cx="3574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"</a:t>
              </a:r>
              <a:r>
                <a:rPr lang="ko-KR" altLang="en-US" b="1" dirty="0"/>
                <a:t>제품 </a:t>
              </a:r>
              <a:r>
                <a:rPr lang="ko-KR" altLang="en-US" b="1" dirty="0">
                  <a:highlight>
                    <a:srgbClr val="FFFF00"/>
                  </a:highlight>
                </a:rPr>
                <a:t>가격</a:t>
              </a:r>
              <a:r>
                <a:rPr lang="ko-KR" altLang="en-US" b="1" dirty="0"/>
                <a:t>은 얼마입니까</a:t>
              </a:r>
              <a:r>
                <a:rPr lang="en-US" altLang="ko-KR" b="1" dirty="0"/>
                <a:t>?"</a:t>
              </a:r>
              <a:endParaRPr lang="ko-KR" alt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AB831E-7709-6151-6BB2-E9F49C4CDEE9}"/>
                </a:ext>
              </a:extLst>
            </p:cNvPr>
            <p:cNvSpPr txBox="1"/>
            <p:nvPr/>
          </p:nvSpPr>
          <p:spPr>
            <a:xfrm>
              <a:off x="2479429" y="3262142"/>
              <a:ext cx="3574473" cy="1441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/>
                <a:t>귀하의 제품 </a:t>
              </a:r>
              <a:r>
                <a:rPr lang="ko-KR" altLang="en-US" sz="1200" dirty="0">
                  <a:highlight>
                    <a:srgbClr val="FFFF00"/>
                  </a:highlight>
                </a:rPr>
                <a:t>가격</a:t>
              </a:r>
              <a:r>
                <a:rPr lang="ko-KR" altLang="en-US" sz="1200" dirty="0"/>
                <a:t> 은 얼마 입니까 </a:t>
              </a:r>
              <a:r>
                <a:rPr lang="en-US" altLang="ko-KR" sz="1200" dirty="0"/>
                <a:t>?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제품 </a:t>
              </a:r>
              <a:r>
                <a:rPr lang="ko-KR" altLang="en-US" sz="1200" dirty="0">
                  <a:highlight>
                    <a:srgbClr val="FFFF00"/>
                  </a:highlight>
                </a:rPr>
                <a:t>가격</a:t>
              </a:r>
              <a:r>
                <a:rPr lang="ko-KR" altLang="en-US" sz="1200" dirty="0"/>
                <a:t>을 알려 주실 수 있나요 </a:t>
              </a:r>
              <a:r>
                <a:rPr lang="en-US" altLang="ko-KR" sz="1200" dirty="0"/>
                <a:t>?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귀하의 제품 에 대해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얼마</a:t>
              </a:r>
              <a:r>
                <a:rPr lang="ko-KR" altLang="en-US" sz="1200" dirty="0"/>
                <a:t> 를 지불 해야 합니까 </a:t>
              </a:r>
              <a:r>
                <a:rPr lang="en-US" altLang="ko-KR" sz="1200" dirty="0"/>
                <a:t>?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귀하의 제품에 붙은 </a:t>
              </a:r>
              <a:r>
                <a:rPr lang="ko-KR" altLang="en-US" sz="1200" dirty="0">
                  <a:highlight>
                    <a:srgbClr val="FFFF00"/>
                  </a:highlight>
                </a:rPr>
                <a:t>가격</a:t>
              </a:r>
              <a:r>
                <a:rPr lang="ko-KR" altLang="en-US" sz="1200" dirty="0"/>
                <a:t>표는 무엇 입니까</a:t>
              </a:r>
              <a:r>
                <a:rPr lang="en-US" altLang="ko-KR" sz="1200" dirty="0"/>
                <a:t>?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/>
                <a:t>제품 </a:t>
              </a:r>
              <a:r>
                <a:rPr lang="ko-KR" altLang="en-US" sz="1200" dirty="0">
                  <a:highlight>
                    <a:srgbClr val="FFFF00"/>
                  </a:highlight>
                </a:rPr>
                <a:t>가격</a:t>
              </a:r>
              <a:r>
                <a:rPr lang="ko-KR" altLang="en-US" sz="1200" dirty="0"/>
                <a:t> 을 어떻게 알 수 있나요 </a:t>
              </a:r>
              <a:r>
                <a:rPr lang="en-US" altLang="ko-KR" sz="1200" dirty="0"/>
                <a:t>?</a:t>
              </a:r>
              <a:endParaRPr lang="ko-KR" altLang="en-US" sz="1200" dirty="0"/>
            </a:p>
          </p:txBody>
        </p:sp>
        <p:pic>
          <p:nvPicPr>
            <p:cNvPr id="8" name="그림 7" descr="스크린샷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9580496A-6AD4-B9A6-1846-744EC60B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951" y="3262142"/>
              <a:ext cx="1532931" cy="153293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A6FE99-F6F4-8C90-A4BF-1A15B3A0C653}"/>
              </a:ext>
            </a:extLst>
          </p:cNvPr>
          <p:cNvSpPr txBox="1"/>
          <p:nvPr/>
        </p:nvSpPr>
        <p:spPr>
          <a:xfrm>
            <a:off x="1295119" y="5503179"/>
            <a:ext cx="340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1. Cache</a:t>
            </a:r>
            <a:r>
              <a:rPr lang="ko-KR" altLang="en-US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기능의 낮은 유연성</a:t>
            </a:r>
            <a:endParaRPr lang="en-US" altLang="ko-KR" dirty="0">
              <a:solidFill>
                <a:srgbClr val="050A3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3209A6-A7C0-ED13-5FD0-1E3FDAE9397A}"/>
              </a:ext>
            </a:extLst>
          </p:cNvPr>
          <p:cNvSpPr txBox="1"/>
          <p:nvPr/>
        </p:nvSpPr>
        <p:spPr>
          <a:xfrm>
            <a:off x="7064382" y="5503179"/>
            <a:ext cx="340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2. History deps</a:t>
            </a:r>
            <a:r>
              <a:rPr lang="ko-KR" altLang="en-US" dirty="0">
                <a:solidFill>
                  <a:srgbClr val="050A3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구현</a:t>
            </a:r>
            <a:endParaRPr lang="en-US" altLang="ko-KR" dirty="0">
              <a:solidFill>
                <a:srgbClr val="050A30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567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5EFA4-B887-7FC3-BA15-1F5B171AA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4454" y="3564423"/>
            <a:ext cx="5103091" cy="1080528"/>
          </a:xfrm>
        </p:spPr>
        <p:txBody>
          <a:bodyPr/>
          <a:lstStyle/>
          <a:p>
            <a:r>
              <a:rPr lang="en-US" altLang="ko-KR" b="0" i="0" dirty="0">
                <a:solidFill>
                  <a:srgbClr val="050A30"/>
                </a:solidFill>
                <a:effectLst/>
                <a:highlight>
                  <a:srgbClr val="FFFFFF"/>
                </a:highlight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Thank You</a:t>
            </a:r>
            <a:endParaRPr lang="ko-KR" altLang="en-US" dirty="0">
              <a:solidFill>
                <a:srgbClr val="050A3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 descr="클립아트, 그래픽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B5B44F0D-74EE-6779-945F-48D25F43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515" y="2090032"/>
            <a:ext cx="1338968" cy="13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7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5E5080-7B74-1793-D56B-0E3702402254}"/>
              </a:ext>
            </a:extLst>
          </p:cNvPr>
          <p:cNvSpPr txBox="1"/>
          <p:nvPr/>
        </p:nvSpPr>
        <p:spPr>
          <a:xfrm>
            <a:off x="0" y="444201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챗봇을</a:t>
            </a:r>
            <a:r>
              <a:rPr lang="ko-KR" altLang="en-US" sz="28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이용한 서비스를 만들 때 어떻게 하면 효과적으로 운영할 수 있을까</a:t>
            </a:r>
            <a:r>
              <a:rPr lang="en-US" altLang="ko-KR" sz="28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?</a:t>
            </a:r>
            <a:endParaRPr lang="ko-KR" altLang="en-US" sz="2800" dirty="0">
              <a:solidFill>
                <a:srgbClr val="050A3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6" name="그림 5" descr="만화 영화, 클립아트, 애니메이션, 이모티콘이(가) 표시된 사진&#10;&#10;자동 생성된 설명">
            <a:extLst>
              <a:ext uri="{FF2B5EF4-FFF2-40B4-BE49-F238E27FC236}">
                <a16:creationId xmlns:a16="http://schemas.microsoft.com/office/drawing/2014/main" id="{83E99339-E85C-9C7D-87DF-2E220E4E0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370" y="1447799"/>
            <a:ext cx="2815259" cy="281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9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965F24-4338-C550-EE98-6E081B9BF1C4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Development Purpose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720C2-710D-F769-C0F1-D94941E66395}"/>
              </a:ext>
            </a:extLst>
          </p:cNvPr>
          <p:cNvSpPr txBox="1"/>
          <p:nvPr/>
        </p:nvSpPr>
        <p:spPr>
          <a:xfrm>
            <a:off x="441767" y="4845499"/>
            <a:ext cx="376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Chatbot Memory</a:t>
            </a:r>
            <a:endParaRPr lang="ko-KR" altLang="en-US" sz="2000" dirty="0">
              <a:solidFill>
                <a:srgbClr val="050A3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00004-B266-462C-C7DE-414F5A3AEDBE}"/>
              </a:ext>
            </a:extLst>
          </p:cNvPr>
          <p:cNvSpPr txBox="1"/>
          <p:nvPr/>
        </p:nvSpPr>
        <p:spPr>
          <a:xfrm>
            <a:off x="4152985" y="4845499"/>
            <a:ext cx="3886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Reducing tokens usage</a:t>
            </a:r>
          </a:p>
        </p:txBody>
      </p:sp>
      <p:pic>
        <p:nvPicPr>
          <p:cNvPr id="7" name="그림 6" descr="그래픽, 그래픽 디자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C14C266C-75DD-95A0-D9A2-158BC17C6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24" y="2415684"/>
            <a:ext cx="1820176" cy="1820176"/>
          </a:xfrm>
          <a:prstGeom prst="rect">
            <a:avLst/>
          </a:prstGeom>
        </p:spPr>
      </p:pic>
      <p:pic>
        <p:nvPicPr>
          <p:cNvPr id="9" name="그림 8" descr="원, 스크린샷, 노랑, 클립아트이(가) 표시된 사진&#10;&#10;자동 생성된 설명">
            <a:extLst>
              <a:ext uri="{FF2B5EF4-FFF2-40B4-BE49-F238E27FC236}">
                <a16:creationId xmlns:a16="http://schemas.microsoft.com/office/drawing/2014/main" id="{6495EAA2-A3EB-8A26-2F58-B97D83B33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2" y="2415684"/>
            <a:ext cx="1820176" cy="18201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AB7B04C-247C-B751-82CB-42E67AE1D5EE}"/>
              </a:ext>
            </a:extLst>
          </p:cNvPr>
          <p:cNvGrpSpPr/>
          <p:nvPr/>
        </p:nvGrpSpPr>
        <p:grpSpPr>
          <a:xfrm>
            <a:off x="8722659" y="2415683"/>
            <a:ext cx="2052917" cy="1820177"/>
            <a:chOff x="8561599" y="2415684"/>
            <a:chExt cx="2069897" cy="1820176"/>
          </a:xfrm>
        </p:grpSpPr>
        <p:pic>
          <p:nvPicPr>
            <p:cNvPr id="11" name="그림 10" descr="디자인, 예술이(가) 표시된 사진&#10;&#10;낮은 신뢰도로 자동 생성된 설명">
              <a:extLst>
                <a:ext uri="{FF2B5EF4-FFF2-40B4-BE49-F238E27FC236}">
                  <a16:creationId xmlns:a16="http://schemas.microsoft.com/office/drawing/2014/main" id="{FA50BE56-F43F-6303-1010-424B4C64A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599" y="2415684"/>
              <a:ext cx="1102354" cy="1102354"/>
            </a:xfrm>
            <a:prstGeom prst="rect">
              <a:avLst/>
            </a:prstGeom>
          </p:spPr>
        </p:pic>
        <p:pic>
          <p:nvPicPr>
            <p:cNvPr id="13" name="그림 12" descr="스크린샷, 그래픽, 폰트, 상징이(가) 표시된 사진&#10;&#10;자동 생성된 설명">
              <a:extLst>
                <a:ext uri="{FF2B5EF4-FFF2-40B4-BE49-F238E27FC236}">
                  <a16:creationId xmlns:a16="http://schemas.microsoft.com/office/drawing/2014/main" id="{545A4B78-1AB4-067D-F37B-96BFCAFF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142" y="3133506"/>
              <a:ext cx="1102354" cy="110235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196673C-298F-9EFE-6468-2B281049037A}"/>
              </a:ext>
            </a:extLst>
          </p:cNvPr>
          <p:cNvSpPr txBox="1"/>
          <p:nvPr/>
        </p:nvSpPr>
        <p:spPr>
          <a:xfrm>
            <a:off x="7872955" y="4845499"/>
            <a:ext cx="3886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Studying JDBC</a:t>
            </a:r>
          </a:p>
        </p:txBody>
      </p:sp>
    </p:spTree>
    <p:extLst>
      <p:ext uri="{BB962C8B-B14F-4D97-AF65-F5344CB8AC3E}">
        <p14:creationId xmlns:p14="http://schemas.microsoft.com/office/powerpoint/2010/main" val="140258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AC3CA69-E928-59B0-D48A-22171C2CD572}"/>
              </a:ext>
            </a:extLst>
          </p:cNvPr>
          <p:cNvSpPr txBox="1"/>
          <p:nvPr/>
        </p:nvSpPr>
        <p:spPr>
          <a:xfrm>
            <a:off x="1466652" y="5118866"/>
            <a:ext cx="376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Memory Off</a:t>
            </a:r>
            <a:endParaRPr lang="ko-KR" altLang="en-US" sz="2000" dirty="0">
              <a:solidFill>
                <a:srgbClr val="050A3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3CF01-FB50-23EB-CC54-5F8C952BD897}"/>
              </a:ext>
            </a:extLst>
          </p:cNvPr>
          <p:cNvSpPr txBox="1"/>
          <p:nvPr/>
        </p:nvSpPr>
        <p:spPr>
          <a:xfrm>
            <a:off x="6955859" y="5118866"/>
            <a:ext cx="376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Memory On</a:t>
            </a:r>
            <a:endParaRPr lang="ko-KR" altLang="en-US" sz="2000" dirty="0">
              <a:solidFill>
                <a:srgbClr val="050A3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7390C-0FB2-5929-D91A-A65E2FBD5BE9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Chatbot Memory</a:t>
            </a:r>
            <a:endParaRPr lang="ko-KR" altLang="en-US" sz="4400" dirty="0">
              <a:solidFill>
                <a:srgbClr val="050A3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1" name="그림 20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145BF32-D729-3FEF-2BC7-ADF6033F9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31" y="2806979"/>
            <a:ext cx="4730551" cy="1797609"/>
          </a:xfrm>
          <a:prstGeom prst="rect">
            <a:avLst/>
          </a:prstGeom>
        </p:spPr>
      </p:pic>
      <p:pic>
        <p:nvPicPr>
          <p:cNvPr id="23" name="그림 2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F52EF7D9-0D5F-FC51-E8F2-4AFAA03B4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8" y="2806979"/>
            <a:ext cx="4730552" cy="17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88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437390C-0FB2-5929-D91A-A65E2FBD5BE9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Reducing tokens usage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Token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E56E777-7E54-86E0-C9DE-8D41062A812D}"/>
              </a:ext>
            </a:extLst>
          </p:cNvPr>
          <p:cNvGrpSpPr/>
          <p:nvPr/>
        </p:nvGrpSpPr>
        <p:grpSpPr>
          <a:xfrm>
            <a:off x="2035125" y="2408902"/>
            <a:ext cx="8121750" cy="2464459"/>
            <a:chOff x="2131981" y="2009020"/>
            <a:chExt cx="8121750" cy="246445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84CAA07-FFE2-7E29-98F1-8A5E41674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1981" y="3114074"/>
              <a:ext cx="8121750" cy="135940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C32BEF0-D369-2E35-BC4F-402C7A66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981" y="2009020"/>
              <a:ext cx="3429479" cy="110505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24DF7F-7428-DC4D-7806-4151EF83F0EB}"/>
              </a:ext>
            </a:extLst>
          </p:cNvPr>
          <p:cNvSpPr txBox="1"/>
          <p:nvPr/>
        </p:nvSpPr>
        <p:spPr>
          <a:xfrm>
            <a:off x="2718342" y="5461463"/>
            <a:ext cx="6755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50A30"/>
                </a:solidFill>
                <a:highlight>
                  <a:srgbClr val="FFFF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Token</a:t>
            </a:r>
            <a:r>
              <a:rPr lang="en-US" altLang="ko-KR" sz="2800" i="0" dirty="0">
                <a:solidFill>
                  <a:srgbClr val="050A30"/>
                </a:solidFill>
                <a:effectLst/>
                <a:highlight>
                  <a:srgbClr val="FFFF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↑ = execution time↓, price ↑</a:t>
            </a:r>
          </a:p>
        </p:txBody>
      </p:sp>
    </p:spTree>
    <p:extLst>
      <p:ext uri="{BB962C8B-B14F-4D97-AF65-F5344CB8AC3E}">
        <p14:creationId xmlns:p14="http://schemas.microsoft.com/office/powerpoint/2010/main" val="4111210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DC90434-1F0F-1256-5BC6-6B74E9C7E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19" y="2402778"/>
            <a:ext cx="4730551" cy="2767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C3CA69-E928-59B0-D48A-22171C2CD572}"/>
              </a:ext>
            </a:extLst>
          </p:cNvPr>
          <p:cNvSpPr txBox="1"/>
          <p:nvPr/>
        </p:nvSpPr>
        <p:spPr>
          <a:xfrm>
            <a:off x="1466650" y="5322433"/>
            <a:ext cx="3769489" cy="88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Cache Off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Execution time : 2.76s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3CF01-FB50-23EB-CC54-5F8C952BD897}"/>
              </a:ext>
            </a:extLst>
          </p:cNvPr>
          <p:cNvSpPr txBox="1"/>
          <p:nvPr/>
        </p:nvSpPr>
        <p:spPr>
          <a:xfrm>
            <a:off x="6955862" y="5322433"/>
            <a:ext cx="3769489" cy="88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Cache On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Execution time : 0.04s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7390C-0FB2-5929-D91A-A65E2FBD5BE9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Reducing tokens usage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Cache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803E1C-1F39-5AFA-2D89-8893C28A0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8198" y="2647189"/>
            <a:ext cx="4727683" cy="22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70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4C3CF01-FB50-23EB-CC54-5F8C952BD897}"/>
              </a:ext>
            </a:extLst>
          </p:cNvPr>
          <p:cNvSpPr txBox="1"/>
          <p:nvPr/>
        </p:nvSpPr>
        <p:spPr>
          <a:xfrm>
            <a:off x="6955860" y="5365722"/>
            <a:ext cx="3769489" cy="88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Summary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Total tokens : 201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7390C-0FB2-5929-D91A-A65E2FBD5BE9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Reducing tokens usage : </a:t>
            </a:r>
            <a:r>
              <a:rPr lang="en-US" altLang="ko-KR" sz="36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Summary</a:t>
            </a:r>
            <a:endParaRPr lang="en-US" altLang="ko-KR" sz="44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74DBB43-FF0C-1EE1-7B44-E0EB6878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06" y="1711984"/>
            <a:ext cx="3490833" cy="3653739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E16B15C-8613-AFF7-2068-3C0CE17FF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48" y="2521305"/>
            <a:ext cx="4714515" cy="2035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0D725E-D71B-2EF7-8877-51B879C11186}"/>
              </a:ext>
            </a:extLst>
          </p:cNvPr>
          <p:cNvSpPr txBox="1"/>
          <p:nvPr/>
        </p:nvSpPr>
        <p:spPr>
          <a:xfrm>
            <a:off x="1605977" y="5365723"/>
            <a:ext cx="3769489" cy="880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050A3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Original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Total tokens : 573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219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437390C-0FB2-5929-D91A-A65E2FBD5BE9}"/>
              </a:ext>
            </a:extLst>
          </p:cNvPr>
          <p:cNvSpPr txBox="1"/>
          <p:nvPr/>
        </p:nvSpPr>
        <p:spPr>
          <a:xfrm>
            <a:off x="0" y="63649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i="0" dirty="0">
                <a:solidFill>
                  <a:srgbClr val="050A3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User flow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958F6-F92C-FB19-A65C-CC7758524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0079" y="1807700"/>
            <a:ext cx="7251840" cy="450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0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319</Words>
  <Application>Microsoft Office PowerPoint</Application>
  <PresentationFormat>와이드스크린</PresentationFormat>
  <Paragraphs>69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Pretendard Medium</vt:lpstr>
      <vt:lpstr>Arial</vt:lpstr>
      <vt:lpstr>Pretendard SemiBold</vt:lpstr>
      <vt:lpstr>맑은 고딕</vt:lpstr>
      <vt:lpstr>Office 테마</vt:lpstr>
      <vt:lpstr>Chatbot Optimization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 Optimization</dc:title>
  <dc:creator>정민교</dc:creator>
  <cp:lastModifiedBy>아카데미008 퍼스트존</cp:lastModifiedBy>
  <cp:revision>43</cp:revision>
  <dcterms:created xsi:type="dcterms:W3CDTF">2024-04-11T13:00:11Z</dcterms:created>
  <dcterms:modified xsi:type="dcterms:W3CDTF">2024-04-12T05:06:20Z</dcterms:modified>
</cp:coreProperties>
</file>